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Montserrat Light"/>
      <p:regular r:id="rId22"/>
      <p:bold r:id="rId23"/>
      <p:italic r:id="rId24"/>
      <p:boldItalic r:id="rId25"/>
    </p:embeddedFont>
    <p:embeddedFont>
      <p:font typeface="Montserrat ExtraLight"/>
      <p:regular r:id="rId26"/>
      <p:bold r:id="rId27"/>
      <p:italic r:id="rId28"/>
      <p:boldItalic r:id="rId29"/>
    </p:embeddedFont>
    <p:embeddedFont>
      <p:font typeface="Quicksan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22" Type="http://schemas.openxmlformats.org/officeDocument/2006/relationships/font" Target="fonts/MontserratLight-regular.fntdata"/><Relationship Id="rId21" Type="http://schemas.openxmlformats.org/officeDocument/2006/relationships/font" Target="fonts/MontserratMedium-boldItalic.fntdata"/><Relationship Id="rId24" Type="http://schemas.openxmlformats.org/officeDocument/2006/relationships/font" Target="fonts/MontserratLight-italic.fntdata"/><Relationship Id="rId23" Type="http://schemas.openxmlformats.org/officeDocument/2006/relationships/font" Target="fonts/Montserrat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ExtraLight-regular.fntdata"/><Relationship Id="rId25" Type="http://schemas.openxmlformats.org/officeDocument/2006/relationships/font" Target="fonts/MontserratLight-boldItalic.fntdata"/><Relationship Id="rId28" Type="http://schemas.openxmlformats.org/officeDocument/2006/relationships/font" Target="fonts/MontserratExtraLight-italic.fntdata"/><Relationship Id="rId27" Type="http://schemas.openxmlformats.org/officeDocument/2006/relationships/font" Target="fonts/MontserratExtra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Extra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icksand-bold.fntdata"/><Relationship Id="rId30" Type="http://schemas.openxmlformats.org/officeDocument/2006/relationships/font" Target="fonts/Quicksan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MontserratMedium-bold.fntdata"/><Relationship Id="rId18" Type="http://schemas.openxmlformats.org/officeDocument/2006/relationships/font" Target="fonts/Montserrat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6cefeb35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6cefeb35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86cefeb35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32af2caad_0_18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32af2caad_0_18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532af2caad_0_18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32af2caad_0_34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32af2caad_0_34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532af2caad_0_34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6cefeb355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Leah </a:t>
            </a:r>
            <a:endParaRPr/>
          </a:p>
        </p:txBody>
      </p:sp>
      <p:sp>
        <p:nvSpPr>
          <p:cNvPr id="355" name="Google Shape;355;g86cefeb355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Leah</a:t>
            </a:r>
            <a:endParaRPr/>
          </a:p>
        </p:txBody>
      </p:sp>
      <p:sp>
        <p:nvSpPr>
          <p:cNvPr id="364" name="Google Shape;36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ca1337066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ca1337066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ca1337066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ca1337066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ca1337066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ca1337066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6cefeb355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86cefeb355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86cefeb355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0" y="3147461"/>
            <a:ext cx="3488400" cy="3710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37187" y="1305367"/>
            <a:ext cx="4651387" cy="391363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/>
          <p:nvPr/>
        </p:nvSpPr>
        <p:spPr>
          <a:xfrm rot="10800000">
            <a:off x="9113999" y="-11717"/>
            <a:ext cx="3078000" cy="32739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450" y="6042894"/>
            <a:ext cx="806500" cy="67857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" name="Google Shape;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6616" y="5659172"/>
            <a:ext cx="669742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4535" y="5638835"/>
            <a:ext cx="669741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2948" y="5658518"/>
            <a:ext cx="671987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2367" y="5634540"/>
            <a:ext cx="671986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63399" y="5634540"/>
            <a:ext cx="671987" cy="697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1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1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450" y="6042894"/>
            <a:ext cx="806500" cy="67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70305" y="1281113"/>
            <a:ext cx="4651387" cy="391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bg>
      <p:bgPr>
        <a:solidFill>
          <a:schemeClr val="accen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2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" name="Google Shape;12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2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12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450" y="6042894"/>
            <a:ext cx="806500" cy="67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70305" y="1281113"/>
            <a:ext cx="4651387" cy="391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4" name="Google Shape;144;p14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/>
          <p:nvPr/>
        </p:nvSpPr>
        <p:spPr>
          <a:xfrm>
            <a:off x="0" y="3274541"/>
            <a:ext cx="3369000" cy="3583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 rot="10800000">
            <a:off x="9102298" y="-11659"/>
            <a:ext cx="3089700" cy="3286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0" name="Google Shape;150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5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6616" y="5659172"/>
            <a:ext cx="669742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4535" y="5638835"/>
            <a:ext cx="669741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2948" y="5658518"/>
            <a:ext cx="671987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2367" y="5634540"/>
            <a:ext cx="671986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63399" y="5634540"/>
            <a:ext cx="671987" cy="697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chemeClr val="dk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6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6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bg>
      <p:bgPr>
        <a:solidFill>
          <a:schemeClr val="dk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Google Shape;171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7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18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8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p18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wo Content">
  <p:cSld name="3_Two Content">
    <p:bg>
      <p:bgPr>
        <a:solidFill>
          <a:schemeClr val="accen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1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19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9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" name="Google Shape;192;p19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solidFill>
          <a:schemeClr val="dk2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0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p20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accen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 rot="10800000">
            <a:off x="9119400" y="-11573"/>
            <a:ext cx="3072600" cy="3268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0" y="3256627"/>
            <a:ext cx="3385800" cy="36015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0" name="Google Shape;40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3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6616" y="5659172"/>
            <a:ext cx="669742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4535" y="5638835"/>
            <a:ext cx="669741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2948" y="5658518"/>
            <a:ext cx="671987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2367" y="5634540"/>
            <a:ext cx="671986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63399" y="5634540"/>
            <a:ext cx="671987" cy="697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bg>
      <p:bgPr>
        <a:solidFill>
          <a:schemeClr val="accen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1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p21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2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450" y="6042894"/>
            <a:ext cx="806500" cy="67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70305" y="1281113"/>
            <a:ext cx="4651387" cy="391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chemeClr val="dk2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3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Google Shape;218;p23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accen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4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4" name="Google Shape;224;p24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bg>
      <p:bgPr>
        <a:solidFill>
          <a:schemeClr val="accent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5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0" name="Google Shape;23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bg>
      <p:bgPr>
        <a:solidFill>
          <a:schemeClr val="dk2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/>
          <p:nvPr/>
        </p:nvSpPr>
        <p:spPr>
          <a:xfrm>
            <a:off x="0" y="3274541"/>
            <a:ext cx="3369000" cy="3583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 rot="10800000">
            <a:off x="9102298" y="-11659"/>
            <a:ext cx="3089700" cy="3286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8" name="Google Shape;248;p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7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p27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3" name="Google Shape;2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6616" y="5659172"/>
            <a:ext cx="669742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4535" y="5638835"/>
            <a:ext cx="669741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2948" y="5658518"/>
            <a:ext cx="671987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2367" y="5634540"/>
            <a:ext cx="671986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63399" y="5634540"/>
            <a:ext cx="671987" cy="697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dk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8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3" name="Google Shape;263;p28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type="secHead">
  <p:cSld name="SECTION_HEADER">
    <p:bg>
      <p:bgPr>
        <a:solidFill>
          <a:schemeClr val="dk2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Google Shape;269;p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9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1" name="Google Shape;271;p29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9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bg>
      <p:bgPr>
        <a:solidFill>
          <a:schemeClr val="dk2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3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30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0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1" name="Google Shape;281;p30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wo Content">
  <p:cSld name="3_Two Content">
    <p:bg>
      <p:bgPr>
        <a:solidFill>
          <a:schemeClr val="accen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3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31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31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0" name="Google Shape;290;p31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solidFill>
          <a:schemeClr val="accen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 rot="10800000">
            <a:off x="9020400" y="-105"/>
            <a:ext cx="3171600" cy="33735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0" y="3373395"/>
            <a:ext cx="3276000" cy="3484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4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0" name="Google Shape;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6616" y="5659172"/>
            <a:ext cx="669742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4535" y="5638835"/>
            <a:ext cx="669741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2948" y="5658518"/>
            <a:ext cx="671987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2367" y="5634540"/>
            <a:ext cx="671986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63399" y="5634540"/>
            <a:ext cx="671987" cy="697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bg>
      <p:bgPr>
        <a:solidFill>
          <a:schemeClr val="dk2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2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32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7" name="Google Shape;297;p32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bg>
      <p:bgPr>
        <a:solidFill>
          <a:schemeClr val="accen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3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3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4" name="Google Shape;304;p33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450" y="6042894"/>
            <a:ext cx="806500" cy="67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70305" y="1281113"/>
            <a:ext cx="4651387" cy="391363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accen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6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6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7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393"/>
              </a:buClr>
              <a:buSzPts val="2400"/>
              <a:buNone/>
              <a:defRPr sz="2400">
                <a:solidFill>
                  <a:srgbClr val="93939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2000"/>
              <a:buNone/>
              <a:defRPr sz="2000">
                <a:solidFill>
                  <a:srgbClr val="939393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800"/>
              <a:buNone/>
              <a:defRPr sz="1800">
                <a:solidFill>
                  <a:srgbClr val="939393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9pPr>
          </a:lstStyle>
          <a:p/>
        </p:txBody>
      </p:sp>
      <p:sp>
        <p:nvSpPr>
          <p:cNvPr id="92" name="Google Shape;92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450" y="6042894"/>
            <a:ext cx="806500" cy="67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70305" y="1281113"/>
            <a:ext cx="4651387" cy="39136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8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bg>
      <p:bgPr>
        <a:solidFill>
          <a:schemeClr val="accen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2000"/>
              <a:buNone/>
              <a:defRPr sz="2000">
                <a:solidFill>
                  <a:srgbClr val="939393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800"/>
              <a:buNone/>
              <a:defRPr sz="1800">
                <a:solidFill>
                  <a:srgbClr val="939393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9pPr>
          </a:lstStyle>
          <a:p/>
        </p:txBody>
      </p:sp>
      <p:sp>
        <p:nvSpPr>
          <p:cNvPr id="100" name="Google Shape;100;p9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3" name="Google Shape;103;p9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Header">
  <p:cSld name="3_Section Header">
    <p:bg>
      <p:bgPr>
        <a:solidFill>
          <a:schemeClr val="accen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6315" y="6044819"/>
            <a:ext cx="804209" cy="67665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0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2000"/>
              <a:buNone/>
              <a:defRPr sz="2000">
                <a:solidFill>
                  <a:srgbClr val="939393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800"/>
              <a:buNone/>
              <a:defRPr sz="1800">
                <a:solidFill>
                  <a:srgbClr val="939393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9393"/>
              </a:buClr>
              <a:buSzPts val="1600"/>
              <a:buNone/>
              <a:defRPr sz="1600">
                <a:solidFill>
                  <a:srgbClr val="939393"/>
                </a:solidFill>
              </a:defRPr>
            </a:lvl9pPr>
          </a:lstStyle>
          <a:p/>
        </p:txBody>
      </p:sp>
      <p:pic>
        <p:nvPicPr>
          <p:cNvPr id="112" name="Google Shape;112;p10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3768852" y="1281165"/>
            <a:ext cx="4654298" cy="3916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18.xml"/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4.xml"/><Relationship Id="rId26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0.xml"/><Relationship Id="rId28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29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393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393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393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393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393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393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393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393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393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393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393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56616" y="5659172"/>
            <a:ext cx="669742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4535" y="5638835"/>
            <a:ext cx="669741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2948" y="5658518"/>
            <a:ext cx="671987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2367" y="5634540"/>
            <a:ext cx="671986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3399" y="5634540"/>
            <a:ext cx="671987" cy="6978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4" name="Google Shape;234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6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26"/>
          <p:cNvSpPr txBox="1"/>
          <p:nvPr>
            <p:ph idx="10" type="dt"/>
          </p:nvPr>
        </p:nvSpPr>
        <p:spPr>
          <a:xfrm>
            <a:off x="1295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8" name="Google Shape;238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56616" y="5659172"/>
            <a:ext cx="669742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4535" y="5638835"/>
            <a:ext cx="669741" cy="69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2948" y="5658518"/>
            <a:ext cx="671987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2367" y="5634540"/>
            <a:ext cx="671986" cy="6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3399" y="5634540"/>
            <a:ext cx="671987" cy="6978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0.jp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5.jpg"/><Relationship Id="rId8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mVEVr--1OTByKWZnfa9UpKOy-SucjcDJW0Z2ugCXfPQ/edit?usp=sharing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00">
                <a:solidFill>
                  <a:schemeClr val="accent1"/>
                </a:solidFill>
              </a:rPr>
              <a:t>Equity Allies</a:t>
            </a:r>
            <a:r>
              <a:rPr lang="en-US" sz="12000">
                <a:solidFill>
                  <a:schemeClr val="accent1"/>
                </a:solidFill>
              </a:rPr>
              <a:t> </a:t>
            </a:r>
            <a:endParaRPr sz="12000">
              <a:solidFill>
                <a:schemeClr val="accent1"/>
              </a:solidFill>
            </a:endParaRPr>
          </a:p>
        </p:txBody>
      </p:sp>
      <p:sp>
        <p:nvSpPr>
          <p:cNvPr id="312" name="Google Shape;312;p3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March 23rd 2021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13" name="Google Shape;313;p34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000">
                <a:solidFill>
                  <a:schemeClr val="accent1"/>
                </a:solidFill>
              </a:rPr>
              <a:t>What is</a:t>
            </a:r>
            <a:r>
              <a:rPr lang="en-US" sz="5000">
                <a:solidFill>
                  <a:srgbClr val="E69138"/>
                </a:solidFill>
              </a:rPr>
              <a:t> E</a:t>
            </a:r>
            <a:r>
              <a:rPr b="0" lang="en-US" sz="5000">
                <a:solidFill>
                  <a:schemeClr val="accent1"/>
                </a:solidFill>
              </a:rPr>
              <a:t>ducational</a:t>
            </a:r>
            <a:r>
              <a:rPr lang="en-US" sz="5000">
                <a:solidFill>
                  <a:srgbClr val="E69138"/>
                </a:solidFill>
              </a:rPr>
              <a:t> </a:t>
            </a:r>
            <a:r>
              <a:rPr lang="en-US" sz="5000">
                <a:solidFill>
                  <a:srgbClr val="E69138"/>
                </a:solidFill>
              </a:rPr>
              <a:t>E</a:t>
            </a:r>
            <a:r>
              <a:rPr b="0" lang="en-US" sz="5000">
                <a:solidFill>
                  <a:schemeClr val="accent1"/>
                </a:solidFill>
              </a:rPr>
              <a:t>quity?</a:t>
            </a:r>
            <a:r>
              <a:rPr lang="en-US"/>
              <a:t> </a:t>
            </a:r>
            <a:endParaRPr/>
          </a:p>
        </p:txBody>
      </p:sp>
      <p:sp>
        <p:nvSpPr>
          <p:cNvPr id="320" name="Google Shape;320;p35"/>
          <p:cNvSpPr txBox="1"/>
          <p:nvPr>
            <p:ph idx="1" type="body"/>
          </p:nvPr>
        </p:nvSpPr>
        <p:spPr>
          <a:xfrm>
            <a:off x="460900" y="2636900"/>
            <a:ext cx="2682900" cy="3068400"/>
          </a:xfrm>
          <a:prstGeom prst="rect">
            <a:avLst/>
          </a:prstGeom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Access</a:t>
            </a:r>
            <a:endParaRPr b="1" sz="2200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</a:rPr>
              <a:t>All students (and other stakeholders) have entrance into, involvement with, and full benefit of quality learning opportunities (Paris, 2012).</a:t>
            </a:r>
            <a:endParaRPr sz="16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  <a:highlight>
                <a:srgbClr val="E9E5D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21" name="Google Shape;321;p35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35"/>
          <p:cNvSpPr txBox="1"/>
          <p:nvPr>
            <p:ph idx="1" type="body"/>
          </p:nvPr>
        </p:nvSpPr>
        <p:spPr>
          <a:xfrm>
            <a:off x="3283075" y="2636950"/>
            <a:ext cx="2682900" cy="3068400"/>
          </a:xfrm>
          <a:prstGeom prst="rect">
            <a:avLst/>
          </a:prstGeom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Representation</a:t>
            </a:r>
            <a:endParaRPr b="1" sz="2200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</a:rPr>
              <a:t>Being present in decision-making and content (Mulligan &amp; Kozleski, 2009; Chen et al, 2014).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323" name="Google Shape;323;p35"/>
          <p:cNvSpPr txBox="1"/>
          <p:nvPr>
            <p:ph idx="1" type="body"/>
          </p:nvPr>
        </p:nvSpPr>
        <p:spPr>
          <a:xfrm>
            <a:off x="6222225" y="2636950"/>
            <a:ext cx="2682900" cy="3068400"/>
          </a:xfrm>
          <a:prstGeom prst="rect">
            <a:avLst/>
          </a:prstGeom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Meaningful Participation</a:t>
            </a:r>
            <a:endParaRPr b="1" sz="2200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</a:rPr>
              <a:t>All students </a:t>
            </a:r>
            <a:r>
              <a:rPr lang="en-US" sz="1600">
                <a:solidFill>
                  <a:schemeClr val="accent1"/>
                </a:solidFill>
              </a:rPr>
              <a:t>(and other stakeholders) </a:t>
            </a:r>
            <a:r>
              <a:rPr lang="en-US" sz="1600">
                <a:solidFill>
                  <a:schemeClr val="accent1"/>
                </a:solidFill>
              </a:rPr>
              <a:t>have agency and are empowered to contribute in effective ways.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324" name="Google Shape;324;p35"/>
          <p:cNvSpPr txBox="1"/>
          <p:nvPr>
            <p:ph idx="1" type="body"/>
          </p:nvPr>
        </p:nvSpPr>
        <p:spPr>
          <a:xfrm>
            <a:off x="9119675" y="2636950"/>
            <a:ext cx="2682900" cy="3068400"/>
          </a:xfrm>
          <a:prstGeom prst="rect">
            <a:avLst/>
          </a:prstGeom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High Outcomes</a:t>
            </a:r>
            <a:endParaRPr b="1" sz="2200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</a:rPr>
              <a:t>Solutions benefit all students towards self-determination and the ability to act as contributing citizens in a democratic society and global community.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325" name="Google Shape;325;p35"/>
          <p:cNvSpPr txBox="1"/>
          <p:nvPr/>
        </p:nvSpPr>
        <p:spPr>
          <a:xfrm>
            <a:off x="228150" y="1048250"/>
            <a:ext cx="1173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When educational policies, practices, interactions, and resources are</a:t>
            </a:r>
            <a:r>
              <a:rPr lang="en-US" sz="1800"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b="1" lang="en-US" sz="18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representative</a:t>
            </a:r>
            <a:r>
              <a:rPr lang="en-US" sz="1800">
                <a:latin typeface="Montserrat ExtraLight"/>
                <a:ea typeface="Montserrat ExtraLight"/>
                <a:cs typeface="Montserrat ExtraLight"/>
                <a:sym typeface="Montserrat ExtraLight"/>
              </a:rPr>
              <a:t> o</a:t>
            </a:r>
            <a:r>
              <a:rPr lang="en-US" sz="1800">
                <a:solidFill>
                  <a:schemeClr val="accen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f, constructed by, and responsive to all people so that each individual has </a:t>
            </a:r>
            <a:r>
              <a:rPr b="1" lang="en-US" sz="18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access</a:t>
            </a:r>
            <a:r>
              <a:rPr lang="en-US" sz="1800"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1800">
                <a:solidFill>
                  <a:schemeClr val="accen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to, </a:t>
            </a:r>
            <a:r>
              <a:rPr b="1" lang="en-US" sz="18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meaningfully participates</a:t>
            </a:r>
            <a:r>
              <a:rPr lang="en-US" sz="1800"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1800">
                <a:solidFill>
                  <a:schemeClr val="accen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in, and has</a:t>
            </a:r>
            <a:r>
              <a:rPr lang="en-US" sz="1800"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b="1" lang="en-US" sz="18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positive outcomes</a:t>
            </a:r>
            <a:r>
              <a:rPr lang="en-US" sz="1800"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1800">
                <a:solidFill>
                  <a:schemeClr val="accen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from high-quality learning experiences, regardless of individual characteristics and group memberships </a:t>
            </a:r>
            <a:r>
              <a:rPr lang="en-US">
                <a:solidFill>
                  <a:schemeClr val="accen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(Midwest Equity and Plains, 2012).</a:t>
            </a:r>
            <a:endParaRPr sz="1800">
              <a:solidFill>
                <a:schemeClr val="accen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26" name="Google Shape;326;p35"/>
          <p:cNvSpPr/>
          <p:nvPr/>
        </p:nvSpPr>
        <p:spPr>
          <a:xfrm>
            <a:off x="1197725" y="5159275"/>
            <a:ext cx="9766800" cy="472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/>
          <p:nvPr>
            <p:ph type="title"/>
          </p:nvPr>
        </p:nvSpPr>
        <p:spPr>
          <a:xfrm>
            <a:off x="141300" y="-7475"/>
            <a:ext cx="11838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solidFill>
                  <a:srgbClr val="FFFFFF"/>
                </a:solidFill>
              </a:rPr>
              <a:t>Awareness: </a:t>
            </a:r>
            <a:endParaRPr b="0" sz="4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>
                <a:solidFill>
                  <a:srgbClr val="FFFFFF"/>
                </a:solidFill>
              </a:rPr>
              <a:t>What IS the gap? And, why does it exist?</a:t>
            </a:r>
            <a:endParaRPr b="0" sz="3000">
              <a:solidFill>
                <a:srgbClr val="FFFFFF"/>
              </a:solidFill>
            </a:endParaRPr>
          </a:p>
        </p:txBody>
      </p:sp>
      <p:sp>
        <p:nvSpPr>
          <p:cNvPr id="333" name="Google Shape;333;p36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36"/>
          <p:cNvSpPr txBox="1"/>
          <p:nvPr/>
        </p:nvSpPr>
        <p:spPr>
          <a:xfrm>
            <a:off x="598923" y="789325"/>
            <a:ext cx="2899500" cy="26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263" y="2335663"/>
            <a:ext cx="3210164" cy="240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/>
        </p:nvPicPr>
        <p:blipFill rotWithShape="1">
          <a:blip r:embed="rId4">
            <a:alphaModFix/>
          </a:blip>
          <a:srcRect b="10746" l="0" r="0" t="0"/>
          <a:stretch/>
        </p:blipFill>
        <p:spPr>
          <a:xfrm>
            <a:off x="5615083" y="2197450"/>
            <a:ext cx="6163842" cy="266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6"/>
          <p:cNvPicPr preferRelativeResize="0"/>
          <p:nvPr/>
        </p:nvPicPr>
        <p:blipFill rotWithShape="1">
          <a:blip r:embed="rId5">
            <a:alphaModFix/>
          </a:blip>
          <a:srcRect b="27225" l="0" r="0" t="0"/>
          <a:stretch/>
        </p:blipFill>
        <p:spPr>
          <a:xfrm>
            <a:off x="5268676" y="2019688"/>
            <a:ext cx="6747600" cy="291737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6"/>
          <p:cNvSpPr txBox="1"/>
          <p:nvPr/>
        </p:nvSpPr>
        <p:spPr>
          <a:xfrm>
            <a:off x="1325150" y="5535000"/>
            <a:ext cx="9365400" cy="9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p36"/>
          <p:cNvSpPr/>
          <p:nvPr/>
        </p:nvSpPr>
        <p:spPr>
          <a:xfrm>
            <a:off x="3714100" y="3430363"/>
            <a:ext cx="13389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36"/>
          <p:cNvPicPr preferRelativeResize="0"/>
          <p:nvPr/>
        </p:nvPicPr>
        <p:blipFill rotWithShape="1">
          <a:blip r:embed="rId6">
            <a:alphaModFix/>
          </a:blip>
          <a:srcRect b="10386" l="0" r="0" t="0"/>
          <a:stretch/>
        </p:blipFill>
        <p:spPr>
          <a:xfrm>
            <a:off x="141300" y="1988201"/>
            <a:ext cx="3210151" cy="2876813"/>
          </a:xfrm>
          <a:prstGeom prst="rect">
            <a:avLst/>
          </a:prstGeom>
          <a:noFill/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1" name="Google Shape;341;p36"/>
          <p:cNvSpPr txBox="1"/>
          <p:nvPr/>
        </p:nvSpPr>
        <p:spPr>
          <a:xfrm>
            <a:off x="446800" y="5277788"/>
            <a:ext cx="21756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Inequality</a:t>
            </a:r>
            <a:endParaRPr sz="2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42" name="Google Shape;342;p36"/>
          <p:cNvPicPr preferRelativeResize="0"/>
          <p:nvPr/>
        </p:nvPicPr>
        <p:blipFill rotWithShape="1">
          <a:blip r:embed="rId7">
            <a:alphaModFix/>
          </a:blip>
          <a:srcRect b="10386" l="1216" r="2988" t="0"/>
          <a:stretch/>
        </p:blipFill>
        <p:spPr>
          <a:xfrm>
            <a:off x="3351450" y="1842409"/>
            <a:ext cx="6363375" cy="311785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6"/>
          <p:cNvSpPr txBox="1"/>
          <p:nvPr/>
        </p:nvSpPr>
        <p:spPr>
          <a:xfrm>
            <a:off x="3563750" y="5277788"/>
            <a:ext cx="21756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Equality</a:t>
            </a:r>
            <a:endParaRPr sz="2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4" name="Google Shape;344;p36"/>
          <p:cNvSpPr txBox="1"/>
          <p:nvPr/>
        </p:nvSpPr>
        <p:spPr>
          <a:xfrm>
            <a:off x="6747700" y="5277800"/>
            <a:ext cx="21756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Equity</a:t>
            </a:r>
            <a:endParaRPr sz="2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5" name="Google Shape;345;p36"/>
          <p:cNvSpPr txBox="1"/>
          <p:nvPr/>
        </p:nvSpPr>
        <p:spPr>
          <a:xfrm>
            <a:off x="9717700" y="5277800"/>
            <a:ext cx="21756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Justice</a:t>
            </a:r>
            <a:endParaRPr sz="2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46" name="Google Shape;346;p36"/>
          <p:cNvPicPr preferRelativeResize="0"/>
          <p:nvPr/>
        </p:nvPicPr>
        <p:blipFill rotWithShape="1">
          <a:blip r:embed="rId8">
            <a:alphaModFix/>
          </a:blip>
          <a:srcRect b="7366" l="5480" r="6969" t="3019"/>
          <a:stretch/>
        </p:blipFill>
        <p:spPr>
          <a:xfrm>
            <a:off x="9433900" y="1867675"/>
            <a:ext cx="2743201" cy="31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6"/>
          <p:cNvSpPr txBox="1"/>
          <p:nvPr/>
        </p:nvSpPr>
        <p:spPr>
          <a:xfrm>
            <a:off x="6507700" y="1388775"/>
            <a:ext cx="3210000" cy="36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8" name="Google Shape;348;p36"/>
          <p:cNvSpPr txBox="1"/>
          <p:nvPr/>
        </p:nvSpPr>
        <p:spPr>
          <a:xfrm>
            <a:off x="8565525" y="-3631325"/>
            <a:ext cx="2802000" cy="29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0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9" name="Google Shape;349;p36"/>
          <p:cNvSpPr txBox="1"/>
          <p:nvPr/>
        </p:nvSpPr>
        <p:spPr>
          <a:xfrm>
            <a:off x="0" y="1468125"/>
            <a:ext cx="6747600" cy="456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</a:t>
            </a:r>
            <a:r>
              <a:rPr lang="en-US" sz="4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</a:t>
            </a:r>
            <a:r>
              <a:rPr lang="en-US" sz="4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do we get here?</a:t>
            </a:r>
            <a:endParaRPr sz="46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34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ccess</a:t>
            </a:r>
            <a:endParaRPr sz="34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34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epresentation</a:t>
            </a:r>
            <a:endParaRPr sz="34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34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eaningful </a:t>
            </a:r>
            <a:r>
              <a:rPr b="1" lang="en-US" sz="4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34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articipation</a:t>
            </a:r>
            <a:endParaRPr sz="34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US" sz="34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igh </a:t>
            </a:r>
            <a:r>
              <a:rPr b="1" lang="en-US" sz="4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34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utcomes</a:t>
            </a:r>
            <a:endParaRPr sz="34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50" name="Google Shape;350;p36"/>
          <p:cNvPicPr preferRelativeResize="0"/>
          <p:nvPr/>
        </p:nvPicPr>
        <p:blipFill rotWithShape="1">
          <a:blip r:embed="rId8">
            <a:alphaModFix/>
          </a:blip>
          <a:srcRect b="7366" l="5480" r="6969" t="3019"/>
          <a:stretch/>
        </p:blipFill>
        <p:spPr>
          <a:xfrm>
            <a:off x="6982588" y="1411512"/>
            <a:ext cx="5150450" cy="46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6"/>
          <p:cNvSpPr txBox="1"/>
          <p:nvPr/>
        </p:nvSpPr>
        <p:spPr>
          <a:xfrm>
            <a:off x="8470013" y="6169750"/>
            <a:ext cx="21756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Justice</a:t>
            </a:r>
            <a:endParaRPr sz="3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52" name="Google Shape;352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58263" y="1318213"/>
            <a:ext cx="5539775" cy="55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 txBox="1"/>
          <p:nvPr>
            <p:ph type="title"/>
          </p:nvPr>
        </p:nvSpPr>
        <p:spPr>
          <a:xfrm>
            <a:off x="276625" y="146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6000">
                <a:solidFill>
                  <a:srgbClr val="E69138"/>
                </a:solidFill>
              </a:rPr>
              <a:t>E</a:t>
            </a:r>
            <a:r>
              <a:rPr lang="en-US">
                <a:solidFill>
                  <a:srgbClr val="E69138"/>
                </a:solidFill>
              </a:rPr>
              <a:t>ffective </a:t>
            </a:r>
            <a:r>
              <a:rPr lang="en-US" sz="6000">
                <a:solidFill>
                  <a:srgbClr val="E69138"/>
                </a:solidFill>
              </a:rPr>
              <a:t>C</a:t>
            </a:r>
            <a:r>
              <a:rPr lang="en-US">
                <a:solidFill>
                  <a:srgbClr val="E69138"/>
                </a:solidFill>
              </a:rPr>
              <a:t>onversations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58" name="Google Shape;358;p37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37"/>
          <p:cNvSpPr txBox="1"/>
          <p:nvPr>
            <p:ph idx="1" type="body"/>
          </p:nvPr>
        </p:nvSpPr>
        <p:spPr>
          <a:xfrm>
            <a:off x="276625" y="1284375"/>
            <a:ext cx="7791600" cy="4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Guidance for discussions on race and other controversial topics in classrooms and schools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•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Highlights: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of compass to prepare for conversations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•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Teaching students protocols to have effective conversations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•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Supports and tools for teachers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Char char="•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Suggestions and prompts to facilitate deeper discussion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Char char="•"/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Professional Learning</a:t>
            </a:r>
            <a:endParaRPr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Conversations about Race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Most critical elements included: CCAR tools (compass)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0" name="Google Shape;360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26435">
            <a:off x="7919872" y="591911"/>
            <a:ext cx="3986108" cy="515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/>
          <p:nvPr>
            <p:ph type="title"/>
          </p:nvPr>
        </p:nvSpPr>
        <p:spPr>
          <a:xfrm>
            <a:off x="284950" y="2614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en-US" sz="5600">
                <a:solidFill>
                  <a:schemeClr val="accent2"/>
                </a:solidFill>
              </a:rPr>
              <a:t>B</a:t>
            </a:r>
            <a:r>
              <a:rPr lang="en-US">
                <a:solidFill>
                  <a:schemeClr val="accent2"/>
                </a:solidFill>
              </a:rPr>
              <a:t>uilding </a:t>
            </a:r>
            <a:r>
              <a:rPr lang="en-US" sz="5600">
                <a:solidFill>
                  <a:schemeClr val="accent2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quity </a:t>
            </a:r>
            <a:r>
              <a:rPr lang="en-US" sz="5600">
                <a:solidFill>
                  <a:schemeClr val="accent2"/>
                </a:solidFill>
              </a:rPr>
              <a:t>T</a:t>
            </a:r>
            <a:r>
              <a:rPr lang="en-US">
                <a:solidFill>
                  <a:schemeClr val="accent2"/>
                </a:solidFill>
              </a:rPr>
              <a:t>eams </a:t>
            </a:r>
            <a:r>
              <a:rPr lang="en-US" sz="2400">
                <a:solidFill>
                  <a:schemeClr val="accent2"/>
                </a:solidFill>
              </a:rPr>
              <a:t>(E-teams)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67" name="Google Shape;367;p38"/>
          <p:cNvSpPr txBox="1"/>
          <p:nvPr>
            <p:ph idx="1" type="body"/>
          </p:nvPr>
        </p:nvSpPr>
        <p:spPr>
          <a:xfrm>
            <a:off x="557200" y="17960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b="1" lang="en-US" sz="2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“Conversations about Race”</a:t>
            </a:r>
            <a:endParaRPr b="1" sz="25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-US" sz="2200">
                <a:solidFill>
                  <a:schemeClr val="accent1"/>
                </a:solidFill>
              </a:rPr>
              <a:t>Collaborative planning: C&amp;I, Affiliates/Practitioners</a:t>
            </a:r>
            <a:endParaRPr sz="2200">
              <a:solidFill>
                <a:schemeClr val="accent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-US" sz="2200">
                <a:solidFill>
                  <a:schemeClr val="accent1"/>
                </a:solidFill>
              </a:rPr>
              <a:t>Begin with and build from our fall staff </a:t>
            </a:r>
            <a:endParaRPr sz="2200">
              <a:solidFill>
                <a:schemeClr val="accen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</a:rPr>
              <a:t>professional learning 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b="1" lang="en-US" sz="2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Strengthen E-Team capacity in their:</a:t>
            </a:r>
            <a:endParaRPr b="1" sz="25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sz="2200">
                <a:solidFill>
                  <a:schemeClr val="accent1"/>
                </a:solidFill>
              </a:rPr>
              <a:t>Use of protocol and modeling effective conversations</a:t>
            </a:r>
            <a:endParaRPr sz="2200">
              <a:solidFill>
                <a:schemeClr val="accent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sz="2200">
                <a:solidFill>
                  <a:schemeClr val="accent1"/>
                </a:solidFill>
              </a:rPr>
              <a:t>Collecting data and providing professional learning</a:t>
            </a:r>
            <a:endParaRPr sz="2200">
              <a:solidFill>
                <a:schemeClr val="accent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sz="2200">
                <a:solidFill>
                  <a:schemeClr val="accent1"/>
                </a:solidFill>
              </a:rPr>
              <a:t>Proactive support for all staff through professional learning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68" name="Google Shape;368;p38"/>
          <p:cNvSpPr txBox="1"/>
          <p:nvPr>
            <p:ph idx="12" type="sldNum"/>
          </p:nvPr>
        </p:nvSpPr>
        <p:spPr>
          <a:xfrm>
            <a:off x="815901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9" name="Google Shape;3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5380">
            <a:off x="9419670" y="394817"/>
            <a:ext cx="2593136" cy="370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6" name="Google Shape;3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0000">
            <a:off x="6728530" y="464355"/>
            <a:ext cx="4540716" cy="58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9"/>
          <p:cNvSpPr txBox="1"/>
          <p:nvPr/>
        </p:nvSpPr>
        <p:spPr>
          <a:xfrm>
            <a:off x="655500" y="1114325"/>
            <a:ext cx="61617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b="1" lang="en-US" sz="5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Teaching Courageous Conversations</a:t>
            </a:r>
            <a:endParaRPr b="1" sz="24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4" name="Google Shape;38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063" y="370900"/>
            <a:ext cx="6773875" cy="508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/>
              <a:t>Questions?</a:t>
            </a:r>
            <a:endParaRPr sz="8800"/>
          </a:p>
        </p:txBody>
      </p:sp>
      <p:sp>
        <p:nvSpPr>
          <p:cNvPr id="391" name="Google Shape;391;p4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92" name="Google Shape;392;p41"/>
          <p:cNvSpPr txBox="1"/>
          <p:nvPr>
            <p:ph idx="12" type="sldNum"/>
          </p:nvPr>
        </p:nvSpPr>
        <p:spPr>
          <a:xfrm>
            <a:off x="8159015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awrence Public Schools">
      <a:dk1>
        <a:srgbClr val="494949"/>
      </a:dk1>
      <a:lt1>
        <a:srgbClr val="FFFFFF"/>
      </a:lt1>
      <a:dk2>
        <a:srgbClr val="004169"/>
      </a:dk2>
      <a:lt2>
        <a:srgbClr val="FEFFFE"/>
      </a:lt2>
      <a:accent1>
        <a:srgbClr val="0083CA"/>
      </a:accent1>
      <a:accent2>
        <a:srgbClr val="FFB549"/>
      </a:accent2>
      <a:accent3>
        <a:srgbClr val="FAFFF9"/>
      </a:accent3>
      <a:accent4>
        <a:srgbClr val="FFB548"/>
      </a:accent4>
      <a:accent5>
        <a:srgbClr val="0083C9"/>
      </a:accent5>
      <a:accent6>
        <a:srgbClr val="FAFFF9"/>
      </a:accent6>
      <a:hlink>
        <a:srgbClr val="0563C1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awrence Public Schools">
      <a:dk1>
        <a:srgbClr val="494949"/>
      </a:dk1>
      <a:lt1>
        <a:srgbClr val="FFFFFF"/>
      </a:lt1>
      <a:dk2>
        <a:srgbClr val="004169"/>
      </a:dk2>
      <a:lt2>
        <a:srgbClr val="FEFFFE"/>
      </a:lt2>
      <a:accent1>
        <a:srgbClr val="0083CA"/>
      </a:accent1>
      <a:accent2>
        <a:srgbClr val="FFB549"/>
      </a:accent2>
      <a:accent3>
        <a:srgbClr val="FAFFF9"/>
      </a:accent3>
      <a:accent4>
        <a:srgbClr val="FFB548"/>
      </a:accent4>
      <a:accent5>
        <a:srgbClr val="0083C9"/>
      </a:accent5>
      <a:accent6>
        <a:srgbClr val="FAFFF9"/>
      </a:accent6>
      <a:hlink>
        <a:srgbClr val="0563C1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